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49B8-C4AA-4384-98FF-EBFECBCBD267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94218"/>
            <a:ext cx="8424936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>
                <a:solidFill>
                  <a:srgbClr val="7030A0"/>
                </a:solidFill>
              </a:rPr>
              <a:t>Lec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6                                                         4th stage</a:t>
            </a:r>
            <a:endParaRPr lang="en-US" sz="3200" b="1" dirty="0">
              <a:solidFill>
                <a:srgbClr val="7030A0"/>
              </a:solidFill>
            </a:endParaRPr>
          </a:p>
          <a:p>
            <a:pPr lvl="0"/>
            <a:endParaRPr lang="en-US" sz="3200" b="1" dirty="0" smtClean="0">
              <a:solidFill>
                <a:srgbClr val="C000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C00000"/>
                </a:solidFill>
              </a:rPr>
              <a:t>Organic </a:t>
            </a:r>
            <a:r>
              <a:rPr lang="en-US" sz="3200" b="1" dirty="0">
                <a:solidFill>
                  <a:srgbClr val="C00000"/>
                </a:solidFill>
              </a:rPr>
              <a:t>Pharmaceutical  Chemistry </a:t>
            </a:r>
            <a:r>
              <a:rPr lang="en-US" sz="3200" b="1" dirty="0" smtClean="0">
                <a:solidFill>
                  <a:srgbClr val="C00000"/>
                </a:solidFill>
              </a:rPr>
              <a:t>III</a:t>
            </a:r>
            <a:endParaRPr lang="en-US" sz="3200" b="1" dirty="0">
              <a:solidFill>
                <a:srgbClr val="C00000"/>
              </a:solidFill>
            </a:endParaRP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                         </a:t>
            </a:r>
            <a:r>
              <a:rPr lang="en-US" sz="3200" b="1" dirty="0" smtClean="0">
                <a:solidFill>
                  <a:srgbClr val="C00000"/>
                </a:solidFill>
              </a:rPr>
              <a:t>2018-2019</a:t>
            </a:r>
          </a:p>
          <a:p>
            <a:pPr lvl="0"/>
            <a:endParaRPr lang="en-US" sz="3200" b="1" dirty="0" smtClean="0">
              <a:solidFill>
                <a:srgbClr val="C000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Assist prof.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Dr.Rita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Sabah Elias</a:t>
            </a: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College of Pharmacy, university of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Basrah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</a:t>
            </a:r>
          </a:p>
          <a:p>
            <a:pPr lvl="0"/>
            <a:endParaRPr lang="en-US" sz="3200" b="1" dirty="0" smtClean="0">
              <a:solidFill>
                <a:srgbClr val="002060"/>
              </a:solidFill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cs typeface="Arial"/>
              </a:rPr>
              <a:t>Textbook of Organic medicinal and 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cs typeface="Arial"/>
              </a:rPr>
              <a:t>pharmaceutical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Arial"/>
              </a:rPr>
              <a:t>chemistry </a:t>
            </a:r>
            <a:endParaRPr lang="en-US" sz="3200" b="1" dirty="0" smtClean="0">
              <a:solidFill>
                <a:srgbClr val="FF0000"/>
              </a:solidFill>
              <a:latin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/>
                <a:cs typeface="Arial"/>
              </a:rPr>
              <a:t>                      Wilson and </a:t>
            </a:r>
            <a:r>
              <a:rPr lang="en-US" sz="3200" b="1" dirty="0" err="1">
                <a:solidFill>
                  <a:srgbClr val="002060"/>
                </a:solidFill>
                <a:latin typeface="Times New Roman"/>
                <a:cs typeface="Arial"/>
              </a:rPr>
              <a:t>Gisvold’s</a:t>
            </a:r>
            <a:r>
              <a:rPr lang="en-US" sz="32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lvl="0"/>
            <a:endParaRPr lang="en-US" sz="3200" b="1" dirty="0">
              <a:solidFill>
                <a:srgbClr val="002060"/>
              </a:solidFill>
              <a:cs typeface="Times New Roman"/>
            </a:endParaRPr>
          </a:p>
          <a:p>
            <a:pPr lvl="0"/>
            <a:endParaRPr lang="en-US" sz="3200" b="1" dirty="0" smtClean="0">
              <a:solidFill>
                <a:srgbClr val="002060"/>
              </a:solidFill>
              <a:cs typeface="Times New Roman"/>
            </a:endParaRPr>
          </a:p>
          <a:p>
            <a:pPr lvl="0"/>
            <a:endParaRPr lang="ar-IQ" sz="3200" b="1" dirty="0">
              <a:solidFill>
                <a:srgbClr val="00206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8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421213"/>
            <a:ext cx="16722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Ceftibuten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650300"/>
              </p:ext>
            </p:extLst>
          </p:nvPr>
        </p:nvGraphicFramePr>
        <p:xfrm>
          <a:off x="2195736" y="833184"/>
          <a:ext cx="4536504" cy="22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CS ChemDraw Drawing" r:id="rId3" imgW="4525913" imgH="2274876" progId="ChemDraw.Document.6.0">
                  <p:embed/>
                </p:oleObj>
              </mc:Choice>
              <mc:Fallback>
                <p:oleObj name="CS ChemDraw Drawing" r:id="rId3" imgW="4525913" imgH="227487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833184"/>
                        <a:ext cx="4536504" cy="2290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3123747"/>
            <a:ext cx="849694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SAR:-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Analogue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oximino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cephalosporins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in which 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olefinic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methylene group (C=CHCH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-) with Z stereochemistry has replaced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syn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oximino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(C=NO-) group. This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isosteric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replacement result in  a compound with  resistance to β-lactamases, enhanced chemical stability, and is orally active.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Showed excellent potency against most members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enterobacteriaceae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61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0"/>
            <a:ext cx="22525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4th generation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Cefpirome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953104"/>
              </p:ext>
            </p:extLst>
          </p:nvPr>
        </p:nvGraphicFramePr>
        <p:xfrm>
          <a:off x="2195736" y="553998"/>
          <a:ext cx="5544616" cy="2938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CS ChemDraw Drawing" r:id="rId3" imgW="5092882" imgH="2706247" progId="ChemDraw.Document.6.0">
                  <p:embed/>
                </p:oleObj>
              </mc:Choice>
              <mc:Fallback>
                <p:oleObj name="CS ChemDraw Drawing" r:id="rId3" imgW="5092882" imgH="270624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53998"/>
                        <a:ext cx="5544616" cy="2938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9024" y="3645024"/>
            <a:ext cx="878497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SAR:-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C-3 carbon substituted with ammonium group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pyrimidinium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head), provided greater activity toward G+ and G- bacteria than first, second and third generation.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Its broad spectrum includes methicillin-sensitive staphylococci, penicillin-resistant pneumococci, and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-lactamase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producing strains of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E. coli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2-amino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thiazole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C-α,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ether are similar to those found in 2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generation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cephalosporins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788"/>
            <a:ext cx="16241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Cefepime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492917"/>
              </p:ext>
            </p:extLst>
          </p:nvPr>
        </p:nvGraphicFramePr>
        <p:xfrm>
          <a:off x="1331640" y="1124744"/>
          <a:ext cx="6078682" cy="301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CS ChemDraw Drawing" r:id="rId3" imgW="4832281" imgH="2401196" progId="ChemDraw.Document.6.0">
                  <p:embed/>
                </p:oleObj>
              </mc:Choice>
              <mc:Fallback>
                <p:oleObj name="CS ChemDraw Drawing" r:id="rId3" imgW="4832281" imgH="240119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124744"/>
                        <a:ext cx="6078682" cy="3017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091" y="3811012"/>
            <a:ext cx="874781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C-3 carbon substituted with ammonium group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pyrimidinium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head)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substituted with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oxime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 ether and 2-amino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thiazole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 similar to that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cefpirome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also has a broad antibacterial spectrum, with significant activity against both Gram-positive and Gram-negative bacteria, including streptococci, staphylococci, Pseudomonas spp., and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Enterobacteriaceae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79152"/>
              </p:ext>
            </p:extLst>
          </p:nvPr>
        </p:nvGraphicFramePr>
        <p:xfrm>
          <a:off x="6562991" y="487323"/>
          <a:ext cx="18002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CS ChemDraw Drawing" r:id="rId3" imgW="1797732" imgH="586347" progId="ChemDraw.Document.6.0">
                  <p:embed/>
                </p:oleObj>
              </mc:Choice>
              <mc:Fallback>
                <p:oleObj name="CS ChemDraw Drawing" r:id="rId3" imgW="1797732" imgH="586347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991" y="487323"/>
                        <a:ext cx="18002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489672"/>
              </p:ext>
            </p:extLst>
          </p:nvPr>
        </p:nvGraphicFramePr>
        <p:xfrm>
          <a:off x="7171117" y="1306260"/>
          <a:ext cx="18002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CS ChemDraw Drawing" r:id="rId5" imgW="1797732" imgH="584839" progId="ChemDraw.Document.6.0">
                  <p:embed/>
                </p:oleObj>
              </mc:Choice>
              <mc:Fallback>
                <p:oleObj name="CS ChemDraw Drawing" r:id="rId5" imgW="1797732" imgH="58483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1117" y="1306260"/>
                        <a:ext cx="18002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228600"/>
            <a:ext cx="638347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SAR for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Cephalosporins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C-3,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acetoxymethyl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liable to acidic conditions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381" y="1205660"/>
            <a:ext cx="71970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C-3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carbamate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relatively stable to acidic condition.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9802" y="2036657"/>
            <a:ext cx="894264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C-3 = H, CH3,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C=CH2-CH=CHCH2, -CH2-O-CH3→ provide oral activity, or acid stability.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C-7= α-OCH3, provide greater resistance to β-lactamase.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C-α=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oxime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ether broaden spectrum of activity and β-lactamase resistance.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C-α=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oxime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ether with acidic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founctional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group ( carboxyl) increase spectrum of activity in a particular towards G- microorganism.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C-3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thiomethyl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heterocyclic group usually are of second generation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cephalosporine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C-3 methylene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immonium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 provide greater stability to β-lactamase and broader spectrum of activity and most of these antibiotics are either third or fourth generation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cephalosporins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C-α aryl or aryl heterocyclic contribute to the spectrum of activity, in general aryl heterocyclic classified within 2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3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and recently 4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generation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cephalosporins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3156" y="76944"/>
            <a:ext cx="886084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Frutiger-Bold"/>
              </a:rPr>
              <a:t>MONOBACTAMS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development of useful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monobactam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antibiotics began with the independent isolation of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sulfazecin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other monocyclic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-lactam antibiotics from saprophytic soil bacteria in Japan and the United States.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Sulfazecin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was found to be weakly active as an antibacterial agent 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highly resistant to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-lactamases.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708860"/>
              </p:ext>
            </p:extLst>
          </p:nvPr>
        </p:nvGraphicFramePr>
        <p:xfrm>
          <a:off x="1691680" y="1578375"/>
          <a:ext cx="4680520" cy="221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CS ChemDraw Drawing" r:id="rId3" imgW="4429843" imgH="2088980" progId="ChemDraw.Document.6.0">
                  <p:embed/>
                </p:oleObj>
              </mc:Choice>
              <mc:Fallback>
                <p:oleObj name="CS ChemDraw Drawing" r:id="rId3" imgW="4429843" imgH="208898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78375"/>
                        <a:ext cx="4680520" cy="2210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5125" y="3789040"/>
            <a:ext cx="8136904" cy="334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Extensive SAR studies eventually led to the development of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aztreonam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, which has useful properties as an antibacterial agent. Early work established that the 3-methoxy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group, which was in part responsible for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-lactamase stability in the series, contributed to the low antibacterial potency and poor chemical stability of these antibiotics. A 4-methyl</a:t>
            </a:r>
            <a:r>
              <a:rPr lang="en-US" dirty="0">
                <a:latin typeface="Times New Roman"/>
                <a:ea typeface="Calibri"/>
                <a:cs typeface="Arial"/>
              </a:rPr>
              <a:t> , however, increases stability to β-lactamases and activity against Gram-negative bacteria at the same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time .</a:t>
            </a:r>
            <a:r>
              <a:rPr lang="en-US" dirty="0">
                <a:latin typeface="Times New Roman"/>
                <a:ea typeface="Calibri"/>
                <a:cs typeface="Arial"/>
              </a:rPr>
              <a:t>Unfortunately, potency against Gram-positive bacteria decreases.4,4-Gem-dimethyl substitution slightly decreases antibacterial potency after oral administration.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91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228600"/>
            <a:ext cx="30773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Aztreonam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Disodium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284406"/>
              </p:ext>
            </p:extLst>
          </p:nvPr>
        </p:nvGraphicFramePr>
        <p:xfrm>
          <a:off x="3779912" y="332656"/>
          <a:ext cx="3820723" cy="2774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CS ChemDraw Drawing" r:id="rId3" imgW="3538352" imgH="2573518" progId="ChemDraw.Document.6.0">
                  <p:embed/>
                </p:oleObj>
              </mc:Choice>
              <mc:Fallback>
                <p:oleObj name="CS ChemDraw Drawing" r:id="rId3" imgW="3538352" imgH="257351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32656"/>
                        <a:ext cx="3820723" cy="27741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3019726"/>
            <a:ext cx="9036496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Monocyclic lactam with electron withdrawing group at the nitrogen atom (sulfonic acid, SO3H) to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facilliate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ring opening of the lactam ring.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C-α normally present in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pencillins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was converted to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oxime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derivative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isobutyric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oximinoacyl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group).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Highly stable to β-Lactamase( resistance to β-Lactamase).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Highly active  against Gram-negative bacteria, inactive against Gram-positive bacteria and anaerobes.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Poor oral activity.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6898"/>
            <a:ext cx="18365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Tigemonam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602895"/>
              </p:ext>
            </p:extLst>
          </p:nvPr>
        </p:nvGraphicFramePr>
        <p:xfrm>
          <a:off x="2267744" y="908720"/>
          <a:ext cx="3819128" cy="279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CS ChemDraw Drawing" r:id="rId3" imgW="3649552" imgH="2669671" progId="ChemDraw.Document.6.0">
                  <p:embed/>
                </p:oleObj>
              </mc:Choice>
              <mc:Fallback>
                <p:oleObj name="CS ChemDraw Drawing" r:id="rId3" imgW="3649552" imgH="266967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908720"/>
                        <a:ext cx="3819128" cy="27961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7895" y="4274038"/>
            <a:ext cx="8478327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Investigational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monobactam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, with similar spectrum of activity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aztreonam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highly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resistant to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-lactamases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43808" y="548680"/>
            <a:ext cx="29819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Cephalothin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Sodium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659699"/>
              </p:ext>
            </p:extLst>
          </p:nvPr>
        </p:nvGraphicFramePr>
        <p:xfrm>
          <a:off x="1259632" y="1208830"/>
          <a:ext cx="6837380" cy="340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CS ChemDraw Drawing" r:id="rId3" imgW="5964705" imgH="2980755" progId="ChemDraw.Document.6.0">
                  <p:embed/>
                </p:oleObj>
              </mc:Choice>
              <mc:Fallback>
                <p:oleObj name="CS ChemDraw Drawing" r:id="rId3" imgW="5964705" imgH="298075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208830"/>
                        <a:ext cx="6837380" cy="3401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6882" y="4610743"/>
            <a:ext cx="873760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:-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049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Orally inactive due to the hydrolysis of C3-acetoxymethyl group under acidic condition and formation of inactive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Use as IM and IV only.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049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Polar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thienyl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ring provides activity against some G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organism.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49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Resistance to β-lactamase to certain extent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37159" y="25460"/>
            <a:ext cx="232134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cs typeface="+mj-cs"/>
              </a:rPr>
              <a:t>1</a:t>
            </a:r>
            <a:r>
              <a:rPr lang="en-US" sz="2800" b="1" baseline="30000" dirty="0" smtClean="0">
                <a:solidFill>
                  <a:srgbClr val="002060"/>
                </a:solidFill>
                <a:cs typeface="+mj-cs"/>
              </a:rPr>
              <a:t>st</a:t>
            </a:r>
            <a:r>
              <a:rPr lang="en-US" sz="2800" b="1" dirty="0" smtClean="0">
                <a:solidFill>
                  <a:srgbClr val="002060"/>
                </a:solidFill>
                <a:cs typeface="+mj-cs"/>
              </a:rPr>
              <a:t> generation </a:t>
            </a:r>
            <a:endParaRPr lang="ar-IQ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34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-31598"/>
            <a:ext cx="78843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Cephapirin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Sodium:-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It closely resembles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cephalothin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 charset="0"/>
              </a:rPr>
              <a:t> in chemical and pharmacokinetic properties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950592"/>
              </p:ext>
            </p:extLst>
          </p:nvPr>
        </p:nvGraphicFramePr>
        <p:xfrm>
          <a:off x="2393478" y="1124744"/>
          <a:ext cx="5183281" cy="2495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CS ChemDraw Drawing" r:id="rId3" imgW="4823203" imgH="2311452" progId="ChemDraw.Document.6.0">
                  <p:embed/>
                </p:oleObj>
              </mc:Choice>
              <mc:Fallback>
                <p:oleObj name="CS ChemDraw Drawing" r:id="rId3" imgW="4823203" imgH="231145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478" y="1124744"/>
                        <a:ext cx="5183281" cy="24956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5" y="3327375"/>
            <a:ext cx="856895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 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Orally inactive due to the hydrolysis of C3-acetoxymethyl group under acidic condition and formation of inactive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Use as IM and IV only.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Polar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mercapto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group provides activity against some G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organism.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Resistance to β-lactamase to certain extent.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9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0793" y="13157"/>
            <a:ext cx="4145687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2</a:t>
            </a:r>
            <a:r>
              <a:rPr lang="en-US" sz="2800" b="1" baseline="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nd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 generation </a:t>
            </a:r>
            <a:endParaRPr lang="en-US" sz="2800" dirty="0">
              <a:solidFill>
                <a:prstClr val="black"/>
              </a:solidFill>
              <a:latin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+mj-cs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Cefoxitin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Sodium, Sterile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857368"/>
              </p:ext>
            </p:extLst>
          </p:nvPr>
        </p:nvGraphicFramePr>
        <p:xfrm>
          <a:off x="1060176" y="1412776"/>
          <a:ext cx="7023648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CS ChemDraw Drawing" r:id="rId3" imgW="4466153" imgH="1507157" progId="ChemDraw.Document.6.0">
                  <p:embed/>
                </p:oleObj>
              </mc:Choice>
              <mc:Fallback>
                <p:oleObj name="CS ChemDraw Drawing" r:id="rId3" imgW="4466153" imgH="150715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176" y="1412776"/>
                        <a:ext cx="7023648" cy="2376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6544" y="4221088"/>
            <a:ext cx="85709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44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SAR 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4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C3-Carbamoxymethyl group is acid liable used as IM, IV injection.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4425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Thienyl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ring provides broad spectrum which is enhanced by unique C7-OCH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group.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4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Ring system is β- lactamase resistance, may be due in part to 7-methoxy group.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37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68921" y="22557"/>
            <a:ext cx="90331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Cefuroxime Sodium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968576"/>
              </p:ext>
            </p:extLst>
          </p:nvPr>
        </p:nvGraphicFramePr>
        <p:xfrm>
          <a:off x="2176347" y="1196752"/>
          <a:ext cx="4542577" cy="2906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CS ChemDraw Drawing" r:id="rId3" imgW="3969914" imgH="2541843" progId="ChemDraw.Document.6.0">
                  <p:embed/>
                </p:oleObj>
              </mc:Choice>
              <mc:Fallback>
                <p:oleObj name="CS ChemDraw Drawing" r:id="rId3" imgW="3969914" imgH="254184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347" y="1196752"/>
                        <a:ext cx="4542577" cy="29060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79512" y="4612815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1- Cefuroxime is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the first of a series of α-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methoximinoacyl</a:t>
            </a:r>
            <a:r>
              <a:rPr lang="en-US" sz="2400" dirty="0">
                <a:solidFill>
                  <a:prstClr val="black"/>
                </a:solidFill>
                <a:ea typeface="Calibri" pitchFamily="34" charset="0"/>
              </a:rPr>
              <a:t>–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 substituted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cephalosporins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. </a:t>
            </a:r>
            <a:endParaRPr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2- A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syn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alkoximino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 substituent is associated with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</a:rPr>
              <a:t>-lactamase stability i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</a:rPr>
              <a:t>n these </a:t>
            </a:r>
            <a:r>
              <a:rPr lang="en-US" sz="24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</a:rPr>
              <a:t>cephalosporins</a:t>
            </a: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</a:rPr>
              <a:t>.</a:t>
            </a:r>
            <a:endParaRPr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311750"/>
            <a:ext cx="8748463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3</a:t>
            </a:r>
            <a:r>
              <a:rPr kumimoji="0" lang="en-US" sz="2000" b="1" i="1" u="sng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rd</a:t>
            </a: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generation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This group of antibiotics are characterized by certain specific substituent at C-3 such as (N-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methylthiotetrazole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) or with specific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oxime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ether group at C-α.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Cefoperazone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Sodium, Sterile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776528"/>
              </p:ext>
            </p:extLst>
          </p:nvPr>
        </p:nvGraphicFramePr>
        <p:xfrm>
          <a:off x="2051720" y="1700808"/>
          <a:ext cx="5400600" cy="3117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CS ChemDraw Drawing" r:id="rId3" imgW="4164703" imgH="3998473" progId="ChemDraw.Document.6.0">
                  <p:embed/>
                </p:oleObj>
              </mc:Choice>
              <mc:Fallback>
                <p:oleObj name="CS ChemDraw Drawing" r:id="rId3" imgW="4164703" imgH="399847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700808"/>
                        <a:ext cx="5400600" cy="3117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5114" y="4869160"/>
            <a:ext cx="855377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SAR:-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C-α substituted with amino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diketopiperazine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derivative like that seen 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piperacillin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Sensitive to some β- lactamase.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Similar in spectrum of activity to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moxam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64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332656"/>
            <a:ext cx="39741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Cefotaxime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Sodium, Sterile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716939"/>
              </p:ext>
            </p:extLst>
          </p:nvPr>
        </p:nvGraphicFramePr>
        <p:xfrm>
          <a:off x="1287463" y="1778000"/>
          <a:ext cx="6569075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CS ChemDraw Drawing" r:id="rId3" imgW="5111037" imgH="2025255" progId="ChemDraw.Document.6.0">
                  <p:embed/>
                </p:oleObj>
              </mc:Choice>
              <mc:Fallback>
                <p:oleObj name="CS ChemDraw Drawing" r:id="rId3" imgW="5111037" imgH="202525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1778000"/>
                        <a:ext cx="6569075" cy="2605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693786"/>
            <a:ext cx="87129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SAR:-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syn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+mj-cs"/>
              </a:rPr>
              <a:t>–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isomer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cefotaxime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is significantly more active than the anti-isomer against β-lactamase producing bacteria.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The C-3 substituent is acid liable.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51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60011"/>
            <a:ext cx="404149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Ceftizoxime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Sodium, Sterile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791048"/>
              </p:ext>
            </p:extLst>
          </p:nvPr>
        </p:nvGraphicFramePr>
        <p:xfrm>
          <a:off x="2008188" y="1347788"/>
          <a:ext cx="5126037" cy="278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CS ChemDraw Drawing" r:id="rId3" imgW="3708934" imgH="2024878" progId="ChemDraw.Document.6.0">
                  <p:embed/>
                </p:oleObj>
              </mc:Choice>
              <mc:Fallback>
                <p:oleObj name="CS ChemDraw Drawing" r:id="rId3" imgW="3708934" imgH="202487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1347788"/>
                        <a:ext cx="5126037" cy="2789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143072"/>
            <a:ext cx="845045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C-3 with no substituent, thus C3-C4 exist as CH.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Good β-lactamase resistance, with broad spectrum of activity.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5437" y="228600"/>
            <a:ext cx="4059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Ceftazidime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Sodium, Sterile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453194"/>
              </p:ext>
            </p:extLst>
          </p:nvPr>
        </p:nvGraphicFramePr>
        <p:xfrm>
          <a:off x="2627784" y="764704"/>
          <a:ext cx="5177857" cy="303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CS ChemDraw Drawing" r:id="rId3" imgW="5092882" imgH="2986412" progId="ChemDraw.Document.6.0">
                  <p:embed/>
                </p:oleObj>
              </mc:Choice>
              <mc:Fallback>
                <p:oleObj name="CS ChemDraw Drawing" r:id="rId3" imgW="5092882" imgH="298641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764704"/>
                        <a:ext cx="5177857" cy="30327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005064"/>
            <a:ext cx="885698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C- α is substituted with 2-methylpropionicoxaminoacyl group that confers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-lactamase resistance and, more selectivity to G- bacteria due to polarity of the group which  increased permeability through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channels of the cell envelope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pyridinium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group at the 3-position that confers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zwitterionic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properties on the molecule.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907</Words>
  <Application>Microsoft Office PowerPoint</Application>
  <PresentationFormat>عرض على الشاشة (3:4)‏</PresentationFormat>
  <Paragraphs>100</Paragraphs>
  <Slides>16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8" baseType="lpstr">
      <vt:lpstr>Office Theme</vt:lpstr>
      <vt:lpstr>CS ChemDraw Drawing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InteL</cp:lastModifiedBy>
  <cp:revision>129</cp:revision>
  <dcterms:created xsi:type="dcterms:W3CDTF">2014-10-12T05:31:15Z</dcterms:created>
  <dcterms:modified xsi:type="dcterms:W3CDTF">2019-04-28T09:57:51Z</dcterms:modified>
</cp:coreProperties>
</file>